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12" r:id="rId3"/>
    <p:sldId id="318" r:id="rId4"/>
    <p:sldId id="314" r:id="rId5"/>
    <p:sldId id="315" r:id="rId6"/>
    <p:sldId id="321" r:id="rId7"/>
    <p:sldId id="323" r:id="rId8"/>
    <p:sldId id="327" r:id="rId9"/>
    <p:sldId id="328" r:id="rId10"/>
    <p:sldId id="339" r:id="rId11"/>
    <p:sldId id="340" r:id="rId12"/>
    <p:sldId id="34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263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D98-A86B-4319-819A-AF7BA6C0A68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03F5-071C-451F-87C6-AE313FBD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D98-A86B-4319-819A-AF7BA6C0A68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03F5-071C-451F-87C6-AE313FBD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D98-A86B-4319-819A-AF7BA6C0A68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03F5-071C-451F-87C6-AE313FBD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D98-A86B-4319-819A-AF7BA6C0A68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03F5-071C-451F-87C6-AE313FBD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D98-A86B-4319-819A-AF7BA6C0A68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03F5-071C-451F-87C6-AE313FBD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D98-A86B-4319-819A-AF7BA6C0A68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03F5-071C-451F-87C6-AE313FBD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D98-A86B-4319-819A-AF7BA6C0A68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03F5-071C-451F-87C6-AE313FBD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D98-A86B-4319-819A-AF7BA6C0A68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03F5-071C-451F-87C6-AE313FBD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D98-A86B-4319-819A-AF7BA6C0A68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03F5-071C-451F-87C6-AE313FBD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D98-A86B-4319-819A-AF7BA6C0A68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03F5-071C-451F-87C6-AE313FBD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B9D98-A86B-4319-819A-AF7BA6C0A68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03F5-071C-451F-87C6-AE313FBD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B9D98-A86B-4319-819A-AF7BA6C0A68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903F5-071C-451F-87C6-AE313FBDE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000240"/>
            <a:ext cx="839130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Лабораторное моделирование общей циркуляции атмосферы</a:t>
            </a:r>
          </a:p>
          <a:p>
            <a:pPr algn="ctr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Сухановский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А.Н.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Попова Е.Н., Васильев А.Ю.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818" cy="123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27584" y="407707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Исследование выполнено за счет гранта Российского научного фонда № 22-21-00572 «Создание лабораторной модели общей циркуляции атмосферы»</a:t>
            </a:r>
            <a:endParaRPr lang="ru-RU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5128" t="39655" r="47863" b="34514"/>
          <a:stretch>
            <a:fillRect/>
          </a:stretch>
        </p:blipFill>
        <p:spPr bwMode="auto">
          <a:xfrm>
            <a:off x="5652120" y="116632"/>
            <a:ext cx="3024336" cy="93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33" r="3333" b="10653"/>
          <a:stretch>
            <a:fillRect/>
          </a:stretch>
        </p:blipFill>
        <p:spPr bwMode="auto">
          <a:xfrm>
            <a:off x="1331640" y="3501008"/>
            <a:ext cx="60486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03848" y="3068960"/>
            <a:ext cx="2528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dirty="0" smtClean="0"/>
              <a:t> = 0.48 рад</a:t>
            </a:r>
            <a:r>
              <a:rPr lang="en-US" dirty="0" smtClean="0"/>
              <a:t>/c</a:t>
            </a:r>
            <a:r>
              <a:rPr lang="ru-RU" dirty="0" smtClean="0"/>
              <a:t>, </a:t>
            </a:r>
            <a:r>
              <a:rPr lang="en-US" i="1" dirty="0" err="1" smtClean="0"/>
              <a:t>Ro</a:t>
            </a:r>
            <a:r>
              <a:rPr lang="en-US" i="1" baseline="-25000" dirty="0" err="1" smtClean="0"/>
              <a:t>T</a:t>
            </a:r>
            <a:r>
              <a:rPr lang="en-US" i="1" baseline="-25000" dirty="0" smtClean="0"/>
              <a:t> </a:t>
            </a:r>
            <a:r>
              <a:rPr lang="en-US" i="1" dirty="0" smtClean="0"/>
              <a:t>= </a:t>
            </a:r>
            <a:r>
              <a:rPr lang="ru-RU" dirty="0" smtClean="0"/>
              <a:t>0</a:t>
            </a:r>
            <a:r>
              <a:rPr lang="en-US" dirty="0" smtClean="0"/>
              <a:t>.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6457890"/>
            <a:ext cx="2528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dirty="0" smtClean="0"/>
              <a:t> = 0.48 рад</a:t>
            </a:r>
            <a:r>
              <a:rPr lang="en-US" dirty="0" smtClean="0"/>
              <a:t>/c</a:t>
            </a:r>
            <a:r>
              <a:rPr lang="ru-RU" dirty="0" smtClean="0"/>
              <a:t>, </a:t>
            </a:r>
            <a:r>
              <a:rPr lang="en-US" i="1" dirty="0" err="1" smtClean="0"/>
              <a:t>Ro</a:t>
            </a:r>
            <a:r>
              <a:rPr lang="en-US" i="1" baseline="-25000" dirty="0" err="1" smtClean="0"/>
              <a:t>T</a:t>
            </a:r>
            <a:r>
              <a:rPr lang="en-US" i="1" baseline="-25000" dirty="0" smtClean="0"/>
              <a:t> </a:t>
            </a:r>
            <a:r>
              <a:rPr lang="en-US" i="1" dirty="0" smtClean="0"/>
              <a:t>= </a:t>
            </a:r>
            <a:r>
              <a:rPr lang="ru-RU" dirty="0" smtClean="0"/>
              <a:t>0</a:t>
            </a:r>
            <a:r>
              <a:rPr lang="en-US" dirty="0" smtClean="0"/>
              <a:t>.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6457890"/>
            <a:ext cx="2528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dirty="0" smtClean="0"/>
              <a:t> = 0.48 рад</a:t>
            </a:r>
            <a:r>
              <a:rPr lang="en-US" dirty="0" smtClean="0"/>
              <a:t>/c</a:t>
            </a:r>
            <a:r>
              <a:rPr lang="ru-RU" dirty="0" smtClean="0"/>
              <a:t>, </a:t>
            </a:r>
            <a:r>
              <a:rPr lang="en-US" i="1" dirty="0" err="1" smtClean="0"/>
              <a:t>Ro</a:t>
            </a:r>
            <a:r>
              <a:rPr lang="en-US" i="1" baseline="-25000" dirty="0" err="1" smtClean="0"/>
              <a:t>T</a:t>
            </a:r>
            <a:r>
              <a:rPr lang="en-US" i="1" baseline="-25000" dirty="0" smtClean="0"/>
              <a:t> </a:t>
            </a:r>
            <a:r>
              <a:rPr lang="en-US" i="1" dirty="0" smtClean="0"/>
              <a:t>= </a:t>
            </a:r>
            <a:r>
              <a:rPr lang="ru-RU" dirty="0" smtClean="0"/>
              <a:t>0</a:t>
            </a:r>
            <a:r>
              <a:rPr lang="en-US" dirty="0" smtClean="0"/>
              <a:t>.</a:t>
            </a:r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280920" cy="274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Регуляризация волновых течений с уменьшением нагрева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096344" cy="174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9244"/>
          <a:stretch>
            <a:fillRect/>
          </a:stretch>
        </p:blipFill>
        <p:spPr bwMode="auto">
          <a:xfrm>
            <a:off x="4319464" y="620688"/>
            <a:ext cx="4824536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7112"/>
            <a:ext cx="6624736" cy="220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3333" r="48889" b="10653"/>
          <a:stretch>
            <a:fillRect/>
          </a:stretch>
        </p:blipFill>
        <p:spPr bwMode="auto">
          <a:xfrm>
            <a:off x="6732240" y="4437112"/>
            <a:ext cx="2313433" cy="225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8064" y="3861048"/>
            <a:ext cx="3733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Энергия различных волновых мод 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564904"/>
            <a:ext cx="3347863" cy="163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851920" y="4653136"/>
            <a:ext cx="2528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dirty="0" smtClean="0"/>
              <a:t> = 0.48 рад</a:t>
            </a:r>
            <a:r>
              <a:rPr lang="en-US" dirty="0" smtClean="0"/>
              <a:t>/c</a:t>
            </a:r>
            <a:r>
              <a:rPr lang="ru-RU" dirty="0" smtClean="0"/>
              <a:t>, </a:t>
            </a:r>
            <a:r>
              <a:rPr lang="en-US" i="1" dirty="0" err="1" smtClean="0"/>
              <a:t>Ro</a:t>
            </a:r>
            <a:r>
              <a:rPr lang="en-US" i="1" baseline="-25000" dirty="0" err="1" smtClean="0"/>
              <a:t>T</a:t>
            </a:r>
            <a:r>
              <a:rPr lang="en-US" i="1" baseline="-25000" dirty="0" smtClean="0"/>
              <a:t> </a:t>
            </a:r>
            <a:r>
              <a:rPr lang="en-US" i="1" dirty="0" smtClean="0"/>
              <a:t>= </a:t>
            </a:r>
            <a:r>
              <a:rPr lang="ru-RU" dirty="0" smtClean="0"/>
              <a:t>0</a:t>
            </a:r>
            <a:r>
              <a:rPr lang="en-US" dirty="0" smtClean="0"/>
              <a:t>.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Оценка энергии различных </a:t>
            </a:r>
            <a:r>
              <a:rPr lang="ru-RU" sz="2400" b="1" dirty="0" err="1" smtClean="0"/>
              <a:t>бароклинных</a:t>
            </a:r>
            <a:r>
              <a:rPr lang="ru-RU" sz="2400" b="1" dirty="0" smtClean="0"/>
              <a:t> мод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640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Математическое моделирование, в постановке приближенной к лабораторной модели</a:t>
            </a:r>
          </a:p>
          <a:p>
            <a:r>
              <a:rPr lang="en-US" b="1" dirty="0" err="1" smtClean="0"/>
              <a:t>OpenFOAM</a:t>
            </a:r>
            <a:r>
              <a:rPr lang="en-US" b="1" dirty="0" smtClean="0"/>
              <a:t>, 2.8 </a:t>
            </a:r>
            <a:r>
              <a:rPr lang="ru-RU" b="1" dirty="0" smtClean="0"/>
              <a:t>млн. контрольных объемов, </a:t>
            </a:r>
            <a:r>
              <a:rPr lang="en-US" b="1" dirty="0" smtClean="0"/>
              <a:t>DNS</a:t>
            </a:r>
            <a:endParaRPr lang="ru-RU" b="1" dirty="0"/>
          </a:p>
        </p:txBody>
      </p:sp>
      <p:pic>
        <p:nvPicPr>
          <p:cNvPr id="3" name="Рисунок 2" descr="Ur_2000_T_77s_P_112W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2808312" cy="2376264"/>
          </a:xfrm>
          <a:prstGeom prst="rect">
            <a:avLst/>
          </a:prstGeom>
        </p:spPr>
      </p:pic>
      <p:pic>
        <p:nvPicPr>
          <p:cNvPr id="4" name="Рисунок 3" descr="Ur_2000_T_17s_P_112W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3933056"/>
            <a:ext cx="2808312" cy="2232248"/>
          </a:xfrm>
          <a:prstGeom prst="rect">
            <a:avLst/>
          </a:prstGeom>
        </p:spPr>
      </p:pic>
      <p:pic>
        <p:nvPicPr>
          <p:cNvPr id="5" name="Рисунок 4" descr="Fig_Mag_rz_T_77_P_11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9832" y="1124744"/>
            <a:ext cx="5904656" cy="2376264"/>
          </a:xfrm>
          <a:prstGeom prst="rect">
            <a:avLst/>
          </a:prstGeom>
        </p:spPr>
      </p:pic>
      <p:pic>
        <p:nvPicPr>
          <p:cNvPr id="6" name="Рисунок 5" descr="Fig_Mag_rz_T_17_P_112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59832" y="3933056"/>
            <a:ext cx="5904656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3501008"/>
            <a:ext cx="3739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/>
              <a:t>Осесимметричный</a:t>
            </a:r>
            <a:r>
              <a:rPr lang="ru-RU" sz="2400" b="1" dirty="0" smtClean="0"/>
              <a:t> режим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6237312"/>
            <a:ext cx="250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Волновой режим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6309320"/>
            <a:ext cx="2528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dirty="0" smtClean="0"/>
              <a:t> = 0.37 рад</a:t>
            </a:r>
            <a:r>
              <a:rPr lang="en-US" dirty="0" smtClean="0"/>
              <a:t>/c</a:t>
            </a:r>
            <a:r>
              <a:rPr lang="ru-RU" dirty="0" smtClean="0"/>
              <a:t>, </a:t>
            </a:r>
            <a:r>
              <a:rPr lang="en-US" i="1" dirty="0" err="1" smtClean="0"/>
              <a:t>Ro</a:t>
            </a:r>
            <a:r>
              <a:rPr lang="en-US" i="1" baseline="-25000" dirty="0" err="1" smtClean="0"/>
              <a:t>T</a:t>
            </a:r>
            <a:r>
              <a:rPr lang="en-US" i="1" baseline="-25000" dirty="0" smtClean="0"/>
              <a:t> </a:t>
            </a:r>
            <a:r>
              <a:rPr lang="en-US" i="1" dirty="0" smtClean="0"/>
              <a:t>= </a:t>
            </a:r>
            <a:r>
              <a:rPr lang="ru-RU" dirty="0" smtClean="0"/>
              <a:t>0</a:t>
            </a:r>
            <a:r>
              <a:rPr lang="en-US" dirty="0" smtClean="0"/>
              <a:t>.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501008"/>
            <a:ext cx="2528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dirty="0" smtClean="0"/>
              <a:t> = 0.08 рад</a:t>
            </a:r>
            <a:r>
              <a:rPr lang="en-US" dirty="0" smtClean="0"/>
              <a:t>/c</a:t>
            </a:r>
            <a:r>
              <a:rPr lang="ru-RU" dirty="0" smtClean="0"/>
              <a:t>, </a:t>
            </a:r>
            <a:r>
              <a:rPr lang="en-US" i="1" dirty="0" err="1" smtClean="0"/>
              <a:t>Ro</a:t>
            </a:r>
            <a:r>
              <a:rPr lang="en-US" i="1" baseline="-25000" dirty="0" err="1" smtClean="0"/>
              <a:t>T</a:t>
            </a:r>
            <a:r>
              <a:rPr lang="en-US" i="1" baseline="-25000" dirty="0" smtClean="0"/>
              <a:t> </a:t>
            </a:r>
            <a:r>
              <a:rPr lang="en-US" i="1" dirty="0" smtClean="0"/>
              <a:t>= </a:t>
            </a:r>
            <a:r>
              <a:rPr lang="ru-RU" dirty="0" smtClean="0"/>
              <a:t>8</a:t>
            </a:r>
            <a:r>
              <a:rPr lang="en-US" dirty="0" smtClean="0"/>
              <a:t>.</a:t>
            </a:r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 descr="Convection cells – Climate The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88" name="AutoShape 4" descr="https://climatetheory.net/wp-content/uploads/2012/05/Convection-cel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7" descr="https://iknigi.net/books_files/online_html/74379/i_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992888" cy="5545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95736" y="6021288"/>
            <a:ext cx="4371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Структура общей циркуляции атмосферы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ves.png"/>
          <p:cNvPicPr>
            <a:picLocks noChangeAspect="1"/>
          </p:cNvPicPr>
          <p:nvPr/>
        </p:nvPicPr>
        <p:blipFill>
          <a:blip r:embed="rId2" cstate="print"/>
          <a:srcRect t="4851"/>
          <a:stretch>
            <a:fillRect/>
          </a:stretch>
        </p:blipFill>
        <p:spPr>
          <a:xfrm>
            <a:off x="0" y="332656"/>
            <a:ext cx="5636419" cy="6525344"/>
          </a:xfrm>
          <a:prstGeom prst="rect">
            <a:avLst/>
          </a:prstGeom>
        </p:spPr>
      </p:pic>
      <p:pic>
        <p:nvPicPr>
          <p:cNvPr id="3" name="Рисунок 2" descr="waves3.png"/>
          <p:cNvPicPr>
            <a:picLocks noChangeAspect="1"/>
          </p:cNvPicPr>
          <p:nvPr/>
        </p:nvPicPr>
        <p:blipFill>
          <a:blip r:embed="rId3" cstate="print"/>
          <a:srcRect r="61261"/>
          <a:stretch>
            <a:fillRect/>
          </a:stretch>
        </p:blipFill>
        <p:spPr>
          <a:xfrm>
            <a:off x="5687616" y="0"/>
            <a:ext cx="345638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0"/>
            <a:ext cx="420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Планетарные волны в средних широтах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60648"/>
            <a:ext cx="7675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Лабораторное модель циркуляции атмосферы </a:t>
            </a:r>
            <a:r>
              <a:rPr lang="ru-RU" sz="2400" b="1" dirty="0" err="1" smtClean="0"/>
              <a:t>Фультца</a:t>
            </a:r>
            <a:endParaRPr lang="ru-RU" sz="2400" b="1" dirty="0"/>
          </a:p>
        </p:txBody>
      </p:sp>
      <p:pic>
        <p:nvPicPr>
          <p:cNvPr id="4" name="Рисунок 3" descr="Fult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3534583" cy="5589240"/>
          </a:xfrm>
          <a:prstGeom prst="rect">
            <a:avLst/>
          </a:prstGeom>
        </p:spPr>
      </p:pic>
      <p:pic>
        <p:nvPicPr>
          <p:cNvPr id="5" name="Рисунок 4" descr="Fultz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764704"/>
            <a:ext cx="4968552" cy="3464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67944" y="4365104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Fultz, D., Long, R.R., Owens, G.V., </a:t>
            </a:r>
            <a:r>
              <a:rPr lang="en-US" dirty="0" err="1" smtClean="0"/>
              <a:t>Bohan</a:t>
            </a:r>
            <a:r>
              <a:rPr lang="en-US" dirty="0" smtClean="0"/>
              <a:t>, W., </a:t>
            </a:r>
            <a:r>
              <a:rPr lang="en-US" dirty="0" err="1" smtClean="0"/>
              <a:t>Kaylor</a:t>
            </a:r>
            <a:r>
              <a:rPr lang="en-US" dirty="0" smtClean="0"/>
              <a:t>, R. and Weil, J., Studies of thermal convection in a rotating cylinder with some implications for large-scale atmospheric motions, 1959 (Springer).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id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7832604" cy="510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593467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Read, P.L.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et al.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 General circulation of planetary atmospheres: insights</a:t>
            </a:r>
            <a:br>
              <a:rPr lang="vi-VN" dirty="0" smtClean="0">
                <a:latin typeface="Calibri" pitchFamily="34" charset="0"/>
                <a:cs typeface="Calibri" pitchFamily="34" charset="0"/>
              </a:rPr>
            </a:br>
            <a:r>
              <a:rPr lang="vi-VN" dirty="0" smtClean="0">
                <a:latin typeface="Calibri" pitchFamily="34" charset="0"/>
                <a:cs typeface="Calibri" pitchFamily="34" charset="0"/>
              </a:rPr>
              <a:t>from rotating annulus and related experiments. Modeling Atmospheric and Oceanic Flows: Insights from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Laboratory Experiments and Numerical Simulations, 2014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60648"/>
            <a:ext cx="7391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Лабораторное модель циркуляции атмосферы </a:t>
            </a:r>
            <a:r>
              <a:rPr lang="ru-RU" sz="2400" b="1" dirty="0" err="1" smtClean="0"/>
              <a:t>Хайда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a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7848872" cy="3525544"/>
          </a:xfrm>
          <a:prstGeom prst="rect">
            <a:avLst/>
          </a:prstGeom>
        </p:spPr>
      </p:pic>
      <p:pic>
        <p:nvPicPr>
          <p:cNvPr id="3" name="Рисунок 2" descr="Rea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05064"/>
            <a:ext cx="5040560" cy="2738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4293096"/>
            <a:ext cx="3595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Scolan</a:t>
            </a:r>
            <a:r>
              <a:rPr lang="en-US" dirty="0" smtClean="0"/>
              <a:t>, H. and Read, P.L., A rotating annulus driven by localized convective forcing: a new atmosphere-like experiment. Experiments in Fluids, 2017, 58, 75.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0"/>
            <a:ext cx="385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Модернизированная модель </a:t>
            </a:r>
            <a:r>
              <a:rPr lang="ru-RU" b="1" dirty="0" err="1" smtClean="0"/>
              <a:t>Хайда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em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5940152" cy="5002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021288"/>
            <a:ext cx="8626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Диаметр модели – 690 мм, высота слоя – 30 мм, ширина нагревателя – 25 мм</a:t>
            </a:r>
          </a:p>
          <a:p>
            <a:r>
              <a:rPr lang="ru-RU" dirty="0" smtClean="0"/>
              <a:t> рабочая жидкость – ПМС-5, мощность нагрева – 123 Вт, мощность охлаждения – 3 Вт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Лабораторная модель</a:t>
            </a:r>
            <a:r>
              <a:rPr lang="en-US" b="1" dirty="0" smtClean="0"/>
              <a:t> </a:t>
            </a:r>
            <a:r>
              <a:rPr lang="ru-RU" b="1" dirty="0" smtClean="0"/>
              <a:t>общей циркуляции атмосферы с малым аспектным отношением, реализованная в рамках проекта 22-21-00572 «Создание лабораторной модели общей циркуляции атмосферы»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052736"/>
            <a:ext cx="261810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9091"/>
          <a:stretch>
            <a:fillRect/>
          </a:stretch>
        </p:blipFill>
        <p:spPr bwMode="auto">
          <a:xfrm>
            <a:off x="107504" y="908720"/>
            <a:ext cx="87947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3684" t="1926" b="73036"/>
          <a:stretch>
            <a:fillRect/>
          </a:stretch>
        </p:blipFill>
        <p:spPr bwMode="auto">
          <a:xfrm>
            <a:off x="683568" y="5373216"/>
            <a:ext cx="726710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Осесимметричный</a:t>
            </a:r>
            <a:r>
              <a:rPr lang="ru-RU" sz="2400" b="1" dirty="0" smtClean="0"/>
              <a:t> режим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58957"/>
          <a:stretch>
            <a:fillRect/>
          </a:stretch>
        </p:blipFill>
        <p:spPr bwMode="auto">
          <a:xfrm>
            <a:off x="323528" y="692696"/>
            <a:ext cx="7992888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54135" b="4408"/>
          <a:stretch>
            <a:fillRect/>
          </a:stretch>
        </p:blipFill>
        <p:spPr bwMode="auto">
          <a:xfrm>
            <a:off x="323528" y="3789040"/>
            <a:ext cx="79928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3356992"/>
            <a:ext cx="2551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dirty="0" smtClean="0"/>
              <a:t> = 0.11 рад</a:t>
            </a:r>
            <a:r>
              <a:rPr lang="en-US" dirty="0" smtClean="0"/>
              <a:t>/c</a:t>
            </a:r>
            <a:r>
              <a:rPr lang="ru-RU" dirty="0" smtClean="0"/>
              <a:t>, </a:t>
            </a:r>
            <a:r>
              <a:rPr lang="en-US" i="1" dirty="0" err="1" smtClean="0"/>
              <a:t>Ro</a:t>
            </a:r>
            <a:r>
              <a:rPr lang="en-US" i="1" baseline="-25000" dirty="0" err="1" smtClean="0"/>
              <a:t>T</a:t>
            </a:r>
            <a:r>
              <a:rPr lang="en-US" i="1" baseline="-25000" dirty="0" smtClean="0"/>
              <a:t> </a:t>
            </a:r>
            <a:r>
              <a:rPr lang="en-US" i="1" dirty="0" smtClean="0"/>
              <a:t>= </a:t>
            </a:r>
            <a:r>
              <a:rPr lang="en-US" dirty="0" smtClean="0"/>
              <a:t>8.2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3356992"/>
            <a:ext cx="2528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dirty="0" smtClean="0"/>
              <a:t> = 0.13 рад</a:t>
            </a:r>
            <a:r>
              <a:rPr lang="en-US" dirty="0" smtClean="0"/>
              <a:t>/c</a:t>
            </a:r>
            <a:r>
              <a:rPr lang="ru-RU" dirty="0" smtClean="0"/>
              <a:t>, </a:t>
            </a:r>
            <a:r>
              <a:rPr lang="en-US" i="1" dirty="0" err="1" smtClean="0"/>
              <a:t>Ro</a:t>
            </a:r>
            <a:r>
              <a:rPr lang="en-US" i="1" baseline="-25000" dirty="0" err="1" smtClean="0"/>
              <a:t>T</a:t>
            </a:r>
            <a:r>
              <a:rPr lang="en-US" i="1" baseline="-25000" dirty="0" smtClean="0"/>
              <a:t> </a:t>
            </a:r>
            <a:r>
              <a:rPr lang="en-US" i="1" dirty="0" smtClean="0"/>
              <a:t>= </a:t>
            </a:r>
            <a:r>
              <a:rPr lang="ru-RU" dirty="0" smtClean="0"/>
              <a:t>5</a:t>
            </a:r>
            <a:r>
              <a:rPr lang="en-US" dirty="0" smtClean="0"/>
              <a:t>.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3356992"/>
            <a:ext cx="2528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dirty="0" smtClean="0"/>
              <a:t> = 0.23 рад</a:t>
            </a:r>
            <a:r>
              <a:rPr lang="en-US" dirty="0" smtClean="0"/>
              <a:t>/c</a:t>
            </a:r>
            <a:r>
              <a:rPr lang="ru-RU" dirty="0" smtClean="0"/>
              <a:t>, </a:t>
            </a:r>
            <a:r>
              <a:rPr lang="en-US" i="1" dirty="0" err="1" smtClean="0"/>
              <a:t>Ro</a:t>
            </a:r>
            <a:r>
              <a:rPr lang="en-US" i="1" baseline="-25000" dirty="0" err="1" smtClean="0"/>
              <a:t>T</a:t>
            </a:r>
            <a:r>
              <a:rPr lang="en-US" i="1" baseline="-25000" dirty="0" smtClean="0"/>
              <a:t> </a:t>
            </a:r>
            <a:r>
              <a:rPr lang="en-US" i="1" dirty="0" smtClean="0"/>
              <a:t>= </a:t>
            </a:r>
            <a:r>
              <a:rPr lang="ru-RU" dirty="0" smtClean="0"/>
              <a:t>1</a:t>
            </a:r>
            <a:r>
              <a:rPr lang="en-US" dirty="0" smtClean="0"/>
              <a:t>.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6457890"/>
            <a:ext cx="2528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ru-RU" dirty="0" smtClean="0"/>
              <a:t> = 0.37 рад</a:t>
            </a:r>
            <a:r>
              <a:rPr lang="en-US" dirty="0" smtClean="0"/>
              <a:t>/c</a:t>
            </a:r>
            <a:r>
              <a:rPr lang="ru-RU" dirty="0" smtClean="0"/>
              <a:t>, </a:t>
            </a:r>
            <a:r>
              <a:rPr lang="en-US" i="1" dirty="0" err="1" smtClean="0"/>
              <a:t>Ro</a:t>
            </a:r>
            <a:r>
              <a:rPr lang="en-US" i="1" baseline="-25000" dirty="0" err="1" smtClean="0"/>
              <a:t>T</a:t>
            </a:r>
            <a:r>
              <a:rPr lang="en-US" i="1" baseline="-25000" dirty="0" smtClean="0"/>
              <a:t> </a:t>
            </a:r>
            <a:r>
              <a:rPr lang="en-US" i="1" dirty="0" smtClean="0"/>
              <a:t>= </a:t>
            </a:r>
            <a:r>
              <a:rPr lang="ru-RU" dirty="0" smtClean="0"/>
              <a:t>0</a:t>
            </a:r>
            <a:r>
              <a:rPr lang="en-US" dirty="0" smtClean="0"/>
              <a:t>.</a:t>
            </a: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6457890"/>
            <a:ext cx="3389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Различные моменты времени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Переход к режиму </a:t>
            </a:r>
            <a:r>
              <a:rPr lang="ru-RU" sz="2400" b="1" dirty="0" err="1" smtClean="0"/>
              <a:t>бароклинных</a:t>
            </a:r>
            <a:r>
              <a:rPr lang="ru-RU" sz="2400" b="1" dirty="0" smtClean="0"/>
              <a:t> волн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50107</TotalTime>
  <Words>360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</dc:creator>
  <cp:lastModifiedBy>Moiseev</cp:lastModifiedBy>
  <cp:revision>139</cp:revision>
  <dcterms:created xsi:type="dcterms:W3CDTF">2015-03-23T04:46:09Z</dcterms:created>
  <dcterms:modified xsi:type="dcterms:W3CDTF">2022-12-08T09:14:59Z</dcterms:modified>
</cp:coreProperties>
</file>